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2" r:id="rId4"/>
    <p:sldId id="258" r:id="rId5"/>
    <p:sldId id="257" r:id="rId6"/>
    <p:sldId id="263" r:id="rId7"/>
    <p:sldId id="261" r:id="rId8"/>
    <p:sldId id="259" r:id="rId9"/>
    <p:sldId id="260" r:id="rId10"/>
    <p:sldId id="271" r:id="rId11"/>
    <p:sldId id="272" r:id="rId12"/>
    <p:sldId id="268" r:id="rId13"/>
    <p:sldId id="264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110" d="100"/>
          <a:sy n="110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0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54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1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9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18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13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48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91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5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0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7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B288-97FC-4AC1-AF82-ADECA16B952F}" type="datetimeFigureOut">
              <a:rPr lang="cs-CZ" smtClean="0"/>
              <a:pPr/>
              <a:t>10.2.2015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3E14-72C1-421B-896C-BCAF9A59D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1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2.png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ogolinkII_bar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6" y="4581128"/>
            <a:ext cx="7704856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3568" y="120879"/>
            <a:ext cx="7704856" cy="37548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</a:t>
            </a:r>
            <a:endParaRPr lang="cs-CZ" sz="16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Základní 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škola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Kpt.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Jasioka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Havířov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 Suchá</a:t>
            </a:r>
            <a:endParaRPr lang="cs-CZ" sz="24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Vzdělávací oblast: Člověk a jeho svět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Název: VĚCI V ČASE</a:t>
            </a:r>
          </a:p>
          <a:p>
            <a:pPr algn="ctr" eaLnBrk="0" hangingPunct="0"/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Autor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:  </a:t>
            </a: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Mgr. Irena </a:t>
            </a:r>
            <a:r>
              <a:rPr lang="cs-CZ" sz="14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Tomicová</a:t>
            </a:r>
            <a:endParaRPr lang="cs-CZ" sz="14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 eaLnBrk="0" hangingPunct="0"/>
            <a:endParaRPr lang="cs-CZ" sz="14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 eaLnBrk="0" hangingPunct="0"/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výukový materiál zpracován v rámci projektu</a:t>
            </a:r>
          </a:p>
          <a:p>
            <a:pPr algn="ctr" eaLnBrk="0" hangingPunct="0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EU peníze školám</a:t>
            </a:r>
          </a:p>
          <a:p>
            <a:pPr algn="ctr" eaLnBrk="0" hangingPunct="0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Operačního programu Vzdělávání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pro konkurenceschopnost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868" y="1357298"/>
            <a:ext cx="272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Zápis do sešitu</a:t>
            </a:r>
            <a:endParaRPr lang="cs-CZ" sz="3200" dirty="0"/>
          </a:p>
        </p:txBody>
      </p:sp>
      <p:pic>
        <p:nvPicPr>
          <p:cNvPr id="27650" name="Picture 2" descr="G:\pouzite\CART0637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143116"/>
            <a:ext cx="3071834" cy="3254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857232"/>
            <a:ext cx="75009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Lidé a věci v minulosti</a:t>
            </a:r>
          </a:p>
          <a:p>
            <a:pPr algn="ctr"/>
            <a:r>
              <a:rPr lang="cs-CZ" sz="3600" dirty="0" smtClean="0">
                <a:solidFill>
                  <a:srgbClr val="002060"/>
                </a:solidFill>
              </a:rPr>
              <a:t>Minulost-historie</a:t>
            </a:r>
          </a:p>
          <a:p>
            <a:pPr algn="ctr"/>
            <a:endParaRPr lang="cs-CZ" sz="3600" dirty="0" smtClean="0">
              <a:solidFill>
                <a:srgbClr val="002060"/>
              </a:solidFill>
            </a:endParaRPr>
          </a:p>
          <a:p>
            <a:r>
              <a:rPr lang="cs-CZ" sz="2800" dirty="0" smtClean="0"/>
              <a:t>Minulost je to, co bylo včera, ale také před sto lety.</a:t>
            </a:r>
          </a:p>
          <a:p>
            <a:r>
              <a:rPr lang="cs-CZ" sz="2800" dirty="0" smtClean="0"/>
              <a:t>Minulost poznáváme z nalezených nebo dochovaných předmětů.</a:t>
            </a:r>
          </a:p>
          <a:p>
            <a:r>
              <a:rPr lang="cs-CZ" sz="2800" dirty="0" smtClean="0">
                <a:solidFill>
                  <a:srgbClr val="0070C0"/>
                </a:solidFill>
              </a:rPr>
              <a:t>Archeologie</a:t>
            </a:r>
            <a:r>
              <a:rPr lang="cs-CZ" sz="2800" dirty="0" smtClean="0"/>
              <a:t>-je historická věda, zabývající se nejstaršími dějinami lidstva.</a:t>
            </a:r>
          </a:p>
          <a:p>
            <a:r>
              <a:rPr lang="cs-CZ" sz="2800" dirty="0" smtClean="0"/>
              <a:t>Staré předměty můžeme vidět : muzea, archivy, knihovny, památky, starožitnosti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lů 1"/>
          <p:cNvSpPr/>
          <p:nvPr/>
        </p:nvSpPr>
        <p:spPr>
          <a:xfrm>
            <a:off x="4139952" y="980728"/>
            <a:ext cx="988688" cy="280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754728" y="4141796"/>
            <a:ext cx="17591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400" dirty="0" smtClean="0"/>
              <a:t>KONEC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2292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840053"/>
            <a:ext cx="108732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http://commons.wikimedia.org/wiki/File:Dilig%C3%A8ncia_Igualada-Barcelona.JPG?uselang=cs</a:t>
            </a:r>
          </a:p>
        </p:txBody>
      </p:sp>
      <p:sp>
        <p:nvSpPr>
          <p:cNvPr id="3" name="Obdélník 2"/>
          <p:cNvSpPr/>
          <p:nvPr/>
        </p:nvSpPr>
        <p:spPr>
          <a:xfrm>
            <a:off x="-19595" y="2301717"/>
            <a:ext cx="57423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http://cs.wikipedia.org/wiki/Soubor:Ctyrkolak.jpg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-7852" y="2070885"/>
            <a:ext cx="6606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http://cs.wikipedia.org/wiki/Soubor:MB_O_405_N_MVV274.jpeg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2502661"/>
            <a:ext cx="67477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http://cs.wikipedia.org/wiki/Soubor:Jal.747.newcolours.arp.750pix.jpg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-21398" y="2733493"/>
            <a:ext cx="66784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http://cs.wikipedia.org/wiki/Soubor:Tranby_house_51_gnangarra.jpg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-7852" y="2964325"/>
            <a:ext cx="1065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http://commons.wikimedia.org/wiki/File:BE-Dilbeek_-_huis_mostinckx_12_-_erfgoed_nr_39053.jpg?uselang=cs</a:t>
            </a:r>
          </a:p>
        </p:txBody>
      </p:sp>
      <p:sp>
        <p:nvSpPr>
          <p:cNvPr id="8" name="Obdélník 7"/>
          <p:cNvSpPr/>
          <p:nvPr/>
        </p:nvSpPr>
        <p:spPr>
          <a:xfrm>
            <a:off x="-21398" y="3195157"/>
            <a:ext cx="89284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http://commons.wikimedia.org/wiki/File:Old_washing_machine_(1).jpg?uselang=cs</a:t>
            </a:r>
          </a:p>
        </p:txBody>
      </p:sp>
      <p:sp>
        <p:nvSpPr>
          <p:cNvPr id="9" name="Obdélník 8"/>
          <p:cNvSpPr/>
          <p:nvPr/>
        </p:nvSpPr>
        <p:spPr>
          <a:xfrm>
            <a:off x="-7852" y="3419899"/>
            <a:ext cx="66424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http://commons.wikimedia.org/wiki/File:Atlant.JPG?uselang=cs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-7852" y="3650731"/>
            <a:ext cx="57306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http://cs.wikipedia.org/wiki/Soubor:Telegraf.jpg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-2372" y="3881563"/>
            <a:ext cx="80509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http://cs.wikipedia.org/wiki/Soubor:1896_telephone.jpg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-21398" y="4112395"/>
            <a:ext cx="90955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http://cs.wikipedia.org/wiki/Soubor:Mobile_phone_evolution.jpg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-7852" y="4343227"/>
            <a:ext cx="23246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http://cs.wikipedia.org/wiki/Soubor:Eniac.jpg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-7852" y="4574059"/>
            <a:ext cx="84241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http://commons.wikimedia.org/wiki/File:Centcom20040818.jpg?uselang=cs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-7852" y="4804891"/>
            <a:ext cx="92162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http://cs.wikipedia.org/wiki/Soubor:Noe_abacus.jpg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-7852" y="5035723"/>
            <a:ext cx="88680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http://cs.wikipedia.org/wiki/Soubor:Calculator.arp.600pix.jpg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-7852" y="5261996"/>
            <a:ext cx="7243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http://cs.wikipedia.org/wiki/Soubor:X31_T43_laptop.png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-7852" y="5702412"/>
            <a:ext cx="109762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http://commons.wikimedia.org/wiki/File:Webmaschine_in_Tirolervolkskunstmuseum.JPG?uselang=cs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-2372" y="5471580"/>
            <a:ext cx="93655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http://commons.wikimedia.org/wiki/File:EdisonPhonograph.jpg?uselang=cs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-7852" y="5926816"/>
            <a:ext cx="95575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http://upload.wikimedia.org/wikipedia/commons/b/be/Portable_78_rpm_record_player.jpg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6157648"/>
            <a:ext cx="90527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http://cs.wikipedia.org/wiki/Soubor:Open_reel_audio_tape_recorder1.jpg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0" y="6381328"/>
            <a:ext cx="79202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</a:t>
            </a:r>
            <a:r>
              <a:rPr lang="cs-CZ" sz="900" dirty="0" smtClean="0"/>
              <a:t>cs.wikipedia.org/wiki/Soubor:Ipod_5th_Generation_white.jpg</a:t>
            </a:r>
            <a:endParaRPr lang="cs-CZ" sz="9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467093" y="341263"/>
            <a:ext cx="43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Obrazový materiál byl citován z těchto zdrojů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0" y="1428736"/>
            <a:ext cx="36327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http://commons.wikimedia.org/wiki/File:Dalgliesh-Gullane_1908_vvl.JPG</a:t>
            </a:r>
            <a:endParaRPr lang="cs-CZ" sz="9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0" y="1214422"/>
            <a:ext cx="26356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http://commons.wikimedia.org/wiki/File:B931-2.jpg</a:t>
            </a:r>
            <a:endParaRPr lang="cs-CZ" sz="9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0" y="1000108"/>
            <a:ext cx="5142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http://commons.wikimedia.org/wiki/File:Milet%C3%ADn-socha-P%C3%A1n-na-koni2011a.jpg?uselang=cs</a:t>
            </a:r>
            <a:endParaRPr lang="cs-CZ" sz="9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0" y="785794"/>
            <a:ext cx="8513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http://commons.wikimedia.org/wiki/File:%EC%BD%A4%EB%B0%94%EC%9D%B8%EC%9D%84_%EC%9D%B4%EC%9A%A9%ED%95%9C_%EB%B2%BC%EB%B2%A0%EA%B8%B0.jpg</a:t>
            </a:r>
            <a:endParaRPr lang="cs-CZ" sz="9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0" y="1643050"/>
            <a:ext cx="35365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http://commons.wikimedia.org/wiki/File:%E5%B0%8F%E9%BA%A6.JPG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6331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500042"/>
            <a:ext cx="3276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http://commons.wikimedia.org/wiki/File:Spillar_1.jpg?uselang=cs</a:t>
            </a:r>
            <a:endParaRPr lang="cs-CZ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59632" y="1570337"/>
            <a:ext cx="6612341" cy="3108543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76200" cmpd="tri"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cs-CZ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cs-CZ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VĚCI V ČASE</a:t>
            </a:r>
          </a:p>
          <a:p>
            <a:pPr algn="ctr"/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24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b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267214"/>
            <a:ext cx="3131042" cy="3234642"/>
          </a:xfrm>
          <a:prstGeom prst="rect">
            <a:avLst/>
          </a:prstGeom>
          <a:noFill/>
        </p:spPr>
      </p:pic>
      <p:pic>
        <p:nvPicPr>
          <p:cNvPr id="1026" name="Picture 2" descr="H:\VETERÁN - AU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3786214" cy="2778135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5004048" y="530017"/>
            <a:ext cx="3574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CESTOVÁNÍ 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714752"/>
            <a:ext cx="2998004" cy="281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43298"/>
            <a:ext cx="4138414" cy="222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:\jezde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714620"/>
            <a:ext cx="1873544" cy="2500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4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4006" y="620688"/>
            <a:ext cx="4122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ZEMĚDĚLSTVÍ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44" y="1966259"/>
            <a:ext cx="4392488" cy="287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:\kombaj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42852"/>
            <a:ext cx="3219447" cy="321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:\kombajn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643314"/>
            <a:ext cx="486757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H:\SRP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00985">
            <a:off x="1111537" y="4143083"/>
            <a:ext cx="1802709" cy="271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3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476672"/>
            <a:ext cx="27616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VÝROBA </a:t>
            </a:r>
          </a:p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TKANIN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51" y="0"/>
            <a:ext cx="5369049" cy="315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:\PRADLE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261119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571876"/>
            <a:ext cx="3816424" cy="299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4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24302" y="928799"/>
            <a:ext cx="4488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PRANÍ PRÁDLA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000240"/>
            <a:ext cx="3454172" cy="441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:\neck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3414197" cy="256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60" y="2468004"/>
            <a:ext cx="4400540" cy="391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1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90405" y="660722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PŘENOS INFORMACÍ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786058"/>
            <a:ext cx="3812882" cy="3929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53888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811840"/>
            <a:ext cx="2997324" cy="271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215074" y="1597262"/>
          <a:ext cx="2516187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orelDRAW" r:id="rId6" imgW="2897640" imgH="2236320" progId="">
                  <p:embed/>
                </p:oleObj>
              </mc:Choice>
              <mc:Fallback>
                <p:oleObj name="CorelDRAW" r:id="rId6" imgW="2897640" imgH="2236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1597262"/>
                        <a:ext cx="2516187" cy="194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358082" y="3559885"/>
          <a:ext cx="720020" cy="3069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orelDRAW" r:id="rId8" imgW="645480" imgH="2751120" progId="">
                  <p:embed/>
                </p:oleObj>
              </mc:Choice>
              <mc:Fallback>
                <p:oleObj name="CorelDRAW" r:id="rId8" imgW="645480" imgH="2751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559885"/>
                        <a:ext cx="720020" cy="3069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429124" y="1714488"/>
          <a:ext cx="1677999" cy="166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10" imgW="2770560" imgH="2743200" progId="">
                  <p:embed/>
                </p:oleObj>
              </mc:Choice>
              <mc:Fallback>
                <p:oleObj name="CorelDRAW" r:id="rId10" imgW="2770560" imgH="274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1714488"/>
                        <a:ext cx="1677999" cy="1661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5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857628"/>
            <a:ext cx="312034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6225" y="354011"/>
            <a:ext cx="473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PŘENOS HUDBY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86190"/>
            <a:ext cx="320384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40248">
            <a:off x="4882793" y="354585"/>
            <a:ext cx="3347864" cy="259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2643182"/>
            <a:ext cx="1486887" cy="213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357298"/>
            <a:ext cx="2620612" cy="305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87824" y="281953"/>
            <a:ext cx="3430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POČÍTADLA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4697944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8312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:\KALKULAC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3303589" cy="246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857884" y="3929066"/>
          <a:ext cx="2193925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orelDRAW" r:id="rId6" imgW="2527920" imgH="2774520" progId="">
                  <p:embed/>
                </p:oleObj>
              </mc:Choice>
              <mc:Fallback>
                <p:oleObj name="CorelDRAW" r:id="rId6" imgW="2527920" imgH="2774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3929066"/>
                        <a:ext cx="2193925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8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207</Words>
  <Application>Microsoft Office PowerPoint</Application>
  <PresentationFormat>Předvádění na obrazovce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systému Office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TesteR</cp:lastModifiedBy>
  <cp:revision>51</cp:revision>
  <dcterms:created xsi:type="dcterms:W3CDTF">2012-02-11T22:13:32Z</dcterms:created>
  <dcterms:modified xsi:type="dcterms:W3CDTF">2015-02-10T19:11:48Z</dcterms:modified>
</cp:coreProperties>
</file>